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4" r:id="rId29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31"/>
      <p:bold r:id="rId32"/>
      <p:italic r:id="rId33"/>
      <p:boldItalic r:id="rId34"/>
    </p:embeddedFont>
    <p:embeddedFont>
      <p:font typeface="Roboto" panose="02000000000000000000" pitchFamily="2" charset="0"/>
      <p:regular r:id="rId35"/>
      <p:bold r:id="rId36"/>
      <p:italic r:id="rId37"/>
      <p:boldItalic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40"/>
  </p:normalViewPr>
  <p:slideViewPr>
    <p:cSldViewPr snapToGrid="0">
      <p:cViewPr varScale="1">
        <p:scale>
          <a:sx n="136" d="100"/>
          <a:sy n="136" d="100"/>
        </p:scale>
        <p:origin x="960" y="1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78cd9c2ad0_0_1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278cd9c2ad0_0_1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78cd9c2ad0_0_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278cd9c2ad0_0_1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78cd9c2ad0_0_1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278cd9c2ad0_0_1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78cd9c2ad0_0_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278cd9c2ad0_0_1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78cd9c2ad0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278cd9c2ad0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78cd9c2ad0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278cd9c2ad0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78cd9c2ad0_0_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278cd9c2ad0_0_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78cd9c2ad0_0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278cd9c2ad0_0_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78cd9c2ad0_0_1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278cd9c2ad0_0_1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278cd9c2ad0_0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278cd9c2ad0_0_1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78cd9c2ad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78cd9c2ad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278cd9c2ad0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278cd9c2ad0_0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78cd9c2ad0_0_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278cd9c2ad0_0_1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278cd9c2ad0_0_2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278cd9c2ad0_0_2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278cd9c2ad0_0_2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278cd9c2ad0_0_2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Auditing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Access Control Mechanisms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Input Validation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backups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78cd9c2ad0_0_2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278cd9c2ad0_0_2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278cd9c2ad0_0_2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278cd9c2ad0_0_2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278cd9c2ad0_0_2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278cd9c2ad0_0_2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278cd9c2ad0_0_2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278cd9c2ad0_0_2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278cd9c2ad0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278cd9c2ad0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78cd9c2ad0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78cd9c2ad0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78cd9c2ad0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78cd9c2ad0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278cd9c2ad0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278cd9c2ad0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78cd9c2ad0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278cd9c2ad0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78cd9c2ad0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278cd9c2ad0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The Presidential Decision Directive 63: </a:t>
            </a: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Outlines the increased reliance on cyber infrastructure by public and private enterprises, and the strong need for collaboration to improve the security of this infrastructure. 1st for the White House</a:t>
            </a:r>
            <a:endParaRPr sz="120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78cd9c2ad0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278cd9c2ad0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78cd9c2ad0_0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278cd9c2ad0_0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7esl.com/electronic-devices/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hs.gov/cisa/critical-infrastructure-sectors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isa.gov/news-events/news/what-cybersecurity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yberseek.org/heatmap.html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Introduction to Cybersecurity</a:t>
            </a:r>
            <a:endParaRPr dirty="0"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Module 1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4500" y="600075"/>
            <a:ext cx="5715000" cy="394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Identity </a:t>
            </a:r>
            <a:endParaRPr/>
          </a:p>
        </p:txBody>
      </p:sp>
      <p:sp>
        <p:nvSpPr>
          <p:cNvPr id="156" name="Google Shape;156;p2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process by which intruders steal someone’s personal information and use it or sell it without consent is called “Identity Theft” 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Personally Identifiable Information (PII) 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“Any information that can be used to distinguish or trace an individual’s identity, such as name, social security number, date and place of birth, mother’s maiden name” - NIST SP 800-122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How can someone take advantage of your identity? 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Devices</a:t>
            </a:r>
            <a:endParaRPr/>
          </a:p>
        </p:txBody>
      </p:sp>
      <p:sp>
        <p:nvSpPr>
          <p:cNvPr id="162" name="Google Shape;162;p2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Devices: Computing and network resources 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Computers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Mobile Devices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IoT Devices 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Smart anything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Cameras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Switches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Routers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RFID Tokens</a:t>
            </a:r>
            <a:endParaRPr/>
          </a:p>
        </p:txBody>
      </p:sp>
      <p:pic>
        <p:nvPicPr>
          <p:cNvPr id="163" name="Google Shape;16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63650" y="1648602"/>
            <a:ext cx="4933425" cy="2581826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4"/>
          <p:cNvSpPr txBox="1"/>
          <p:nvPr/>
        </p:nvSpPr>
        <p:spPr>
          <a:xfrm>
            <a:off x="3588525" y="4340750"/>
            <a:ext cx="4889400" cy="2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https://7esl.com/electronic-devices/</a:t>
            </a:r>
            <a:r>
              <a:rPr lang="en"/>
              <a:t> </a:t>
            </a:r>
            <a:endParaRPr/>
          </a:p>
        </p:txBody>
      </p:sp>
      <p:sp>
        <p:nvSpPr>
          <p:cNvPr id="165" name="Google Shape;165;p24"/>
          <p:cNvSpPr txBox="1"/>
          <p:nvPr/>
        </p:nvSpPr>
        <p:spPr>
          <a:xfrm>
            <a:off x="590300" y="3756025"/>
            <a:ext cx="2538000" cy="103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could happen if someone steals a device?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</a:t>
            </a:r>
            <a:endParaRPr/>
          </a:p>
        </p:txBody>
      </p:sp>
      <p:sp>
        <p:nvSpPr>
          <p:cNvPr id="171" name="Google Shape;171;p2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There are 3 states that we must protect data in: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b="1"/>
              <a:t>Data at Rest:</a:t>
            </a:r>
            <a:r>
              <a:rPr lang="en"/>
              <a:t> Data that is stored in media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b="1"/>
              <a:t>Data in Transit:</a:t>
            </a:r>
            <a:r>
              <a:rPr lang="en"/>
              <a:t> Data transmitted from one location to another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b="1"/>
              <a:t>Data in Use:</a:t>
            </a:r>
            <a:r>
              <a:rPr lang="en"/>
              <a:t> Data that is loaded in computer memory for processing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Critical Infrastructure </a:t>
            </a:r>
            <a:endParaRPr/>
          </a:p>
        </p:txBody>
      </p:sp>
      <p:sp>
        <p:nvSpPr>
          <p:cNvPr id="177" name="Google Shape;177;p2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AutoNum type="arabicPeriod"/>
            </a:pPr>
            <a:r>
              <a:rPr lang="en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Chemical Sector</a:t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572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AutoNum type="arabicPeriod"/>
            </a:pPr>
            <a:r>
              <a:rPr lang="en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Communications Sector</a:t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572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AutoNum type="arabicPeriod"/>
            </a:pPr>
            <a:r>
              <a:rPr lang="en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Commercial Facilities Sector</a:t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572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AutoNum type="arabicPeriod"/>
            </a:pPr>
            <a:r>
              <a:rPr lang="en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Critical Manufacturing Sector</a:t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572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AutoNum type="arabicPeriod"/>
            </a:pPr>
            <a:r>
              <a:rPr lang="en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Dams Sector</a:t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572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AutoNum type="arabicPeriod"/>
            </a:pPr>
            <a:r>
              <a:rPr lang="en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Defense Industrial Base Sector</a:t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572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AutoNum type="arabicPeriod"/>
            </a:pPr>
            <a:r>
              <a:rPr lang="en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Emergency Services Sector</a:t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572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AutoNum type="arabicPeriod"/>
            </a:pPr>
            <a:r>
              <a:rPr lang="en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Energy Sector</a:t>
            </a:r>
            <a:endParaRPr/>
          </a:p>
        </p:txBody>
      </p:sp>
      <p:sp>
        <p:nvSpPr>
          <p:cNvPr id="178" name="Google Shape;178;p26"/>
          <p:cNvSpPr txBox="1"/>
          <p:nvPr/>
        </p:nvSpPr>
        <p:spPr>
          <a:xfrm>
            <a:off x="400825" y="4703625"/>
            <a:ext cx="6646200" cy="18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u="sng">
                <a:solidFill>
                  <a:srgbClr val="0563C1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https://www.dhs.gov/cisa/critical-infrastructure-sectors</a:t>
            </a:r>
            <a:endParaRPr/>
          </a:p>
        </p:txBody>
      </p:sp>
      <p:sp>
        <p:nvSpPr>
          <p:cNvPr id="179" name="Google Shape;179;p26"/>
          <p:cNvSpPr txBox="1">
            <a:spLocks noGrp="1"/>
          </p:cNvSpPr>
          <p:nvPr>
            <p:ph type="body" idx="1"/>
          </p:nvPr>
        </p:nvSpPr>
        <p:spPr>
          <a:xfrm>
            <a:off x="4747525" y="1215075"/>
            <a:ext cx="42603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20000"/>
          </a:bodyPr>
          <a:lstStyle/>
          <a:p>
            <a:pPr marL="45720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AutoNum type="arabicPeriod" startAt="9"/>
            </a:pPr>
            <a:r>
              <a:rPr lang="en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Financial Services Sector</a:t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572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AutoNum type="arabicPeriod" startAt="9"/>
            </a:pPr>
            <a:r>
              <a:rPr lang="en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Food and Agriculture Sector</a:t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572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AutoNum type="arabicPeriod" startAt="9"/>
            </a:pPr>
            <a:r>
              <a:rPr lang="en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Government Facilities Sector</a:t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572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AutoNum type="arabicPeriod" startAt="9"/>
            </a:pPr>
            <a:r>
              <a:rPr lang="en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Healthcare and Public Health Sector</a:t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572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AutoNum type="arabicPeriod" startAt="9"/>
            </a:pPr>
            <a:r>
              <a:rPr lang="en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Information Technology Sector</a:t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572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AutoNum type="arabicPeriod" startAt="9"/>
            </a:pPr>
            <a:r>
              <a:rPr lang="en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Nuclear Reactors, Materials, and Waste Sector</a:t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572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AutoNum type="arabicPeriod" startAt="9"/>
            </a:pPr>
            <a:r>
              <a:rPr lang="en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Transportation Sector</a:t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572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AutoNum type="arabicPeriod" startAt="9"/>
            </a:pPr>
            <a:r>
              <a:rPr lang="en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Water and Wastewater Systems Sector</a:t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Recent Cyber Attack on Critical Infrastructure </a:t>
            </a:r>
            <a:endParaRPr/>
          </a:p>
        </p:txBody>
      </p:sp>
      <p:sp>
        <p:nvSpPr>
          <p:cNvPr id="185" name="Google Shape;185;p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20000"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On May 6, 2021 the Colonial Pipeline, the largest oil pipeline in the U.S. spanning more than 5,500 miles, was the victim of a ransomware attack.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On May 9, 2021 President Biden declared a state of emergency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Airlines were greatly affected and panic-buying of gasoline caused gas shortages in FL, GA, AL, VA, and the Carolinas 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Paid $4.4 million in ransom</a:t>
            </a:r>
            <a:endParaRPr/>
          </a:p>
        </p:txBody>
      </p:sp>
      <p:pic>
        <p:nvPicPr>
          <p:cNvPr id="186" name="Google Shape;18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1025" y="1616138"/>
            <a:ext cx="3761276" cy="248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can organizations look at cybersecurity? </a:t>
            </a:r>
            <a:endParaRPr/>
          </a:p>
        </p:txBody>
      </p:sp>
      <p:sp>
        <p:nvSpPr>
          <p:cNvPr id="192" name="Google Shape;192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9"/>
          <p:cNvSpPr txBox="1">
            <a:spLocks noGrp="1"/>
          </p:cNvSpPr>
          <p:nvPr>
            <p:ph type="title"/>
          </p:nvPr>
        </p:nvSpPr>
        <p:spPr>
          <a:xfrm>
            <a:off x="311700" y="3187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Cybersecurity Principles</a:t>
            </a:r>
            <a:endParaRPr/>
          </a:p>
        </p:txBody>
      </p:sp>
      <p:pic>
        <p:nvPicPr>
          <p:cNvPr id="198" name="Google Shape;198;p29" descr="Picture of hand of Cybersecurity Principles, a finger for each principle and the palm represents to 'Keep it simple'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67862" y="1532097"/>
            <a:ext cx="3115655" cy="3134504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29"/>
          <p:cNvSpPr/>
          <p:nvPr/>
        </p:nvSpPr>
        <p:spPr>
          <a:xfrm>
            <a:off x="1851325" y="2434475"/>
            <a:ext cx="1688100" cy="22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Confidentiality</a:t>
            </a:r>
            <a:endParaRPr/>
          </a:p>
        </p:txBody>
      </p:sp>
      <p:sp>
        <p:nvSpPr>
          <p:cNvPr id="200" name="Google Shape;200;p29"/>
          <p:cNvSpPr txBox="1"/>
          <p:nvPr/>
        </p:nvSpPr>
        <p:spPr>
          <a:xfrm>
            <a:off x="3104801" y="1744200"/>
            <a:ext cx="9909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Integrity</a:t>
            </a:r>
            <a:endParaRPr/>
          </a:p>
        </p:txBody>
      </p:sp>
      <p:sp>
        <p:nvSpPr>
          <p:cNvPr id="201" name="Google Shape;201;p29"/>
          <p:cNvSpPr txBox="1"/>
          <p:nvPr/>
        </p:nvSpPr>
        <p:spPr>
          <a:xfrm>
            <a:off x="3890103" y="1322525"/>
            <a:ext cx="11985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Availability</a:t>
            </a:r>
            <a:endParaRPr/>
          </a:p>
        </p:txBody>
      </p:sp>
      <p:sp>
        <p:nvSpPr>
          <p:cNvPr id="202" name="Google Shape;202;p29"/>
          <p:cNvSpPr txBox="1"/>
          <p:nvPr/>
        </p:nvSpPr>
        <p:spPr>
          <a:xfrm>
            <a:off x="6193007" y="2743275"/>
            <a:ext cx="1267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Defense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in Depth</a:t>
            </a:r>
            <a:endParaRPr/>
          </a:p>
        </p:txBody>
      </p:sp>
      <p:sp>
        <p:nvSpPr>
          <p:cNvPr id="203" name="Google Shape;203;p29"/>
          <p:cNvSpPr txBox="1"/>
          <p:nvPr/>
        </p:nvSpPr>
        <p:spPr>
          <a:xfrm>
            <a:off x="5088599" y="1207025"/>
            <a:ext cx="1587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Think like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 Adversary</a:t>
            </a:r>
            <a:endParaRPr/>
          </a:p>
        </p:txBody>
      </p:sp>
      <p:sp>
        <p:nvSpPr>
          <p:cNvPr id="204" name="Google Shape;204;p29"/>
          <p:cNvSpPr txBox="1"/>
          <p:nvPr/>
        </p:nvSpPr>
        <p:spPr>
          <a:xfrm>
            <a:off x="4095818" y="3417683"/>
            <a:ext cx="10629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Keep it Simple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Keep it simple (KISS)</a:t>
            </a:r>
            <a:endParaRPr/>
          </a:p>
        </p:txBody>
      </p:sp>
      <p:sp>
        <p:nvSpPr>
          <p:cNvPr id="210" name="Google Shape;210;p3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“Complexity is the worst enemy of security, and our systems are getting more complex all the time.” - Bruce Schneier </a:t>
            </a:r>
            <a:endParaRPr/>
          </a:p>
        </p:txBody>
      </p:sp>
      <p:pic>
        <p:nvPicPr>
          <p:cNvPr id="211" name="Google Shape;21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7125" y="2027100"/>
            <a:ext cx="4949750" cy="266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17" name="Google Shape;217;p31" descr="Think like an adversary pictur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5860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Learning Outcomes</a:t>
            </a:r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Understand what cybersecurity is and its importance </a:t>
            </a:r>
            <a:endParaRPr/>
          </a:p>
          <a:p>
            <a:pPr marL="457200" lvl="0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Understand the lessons learned from historical/current events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Understand the various assets cyber professionals are protecting</a:t>
            </a:r>
            <a:endParaRPr/>
          </a:p>
          <a:p>
            <a:pPr marL="457200" lvl="0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Describe the principles of cybersecurity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Defense in Depth</a:t>
            </a:r>
            <a:endParaRPr/>
          </a:p>
        </p:txBody>
      </p:sp>
      <p:pic>
        <p:nvPicPr>
          <p:cNvPr id="223" name="Google Shape;223;p32" descr="Picture representation of Defense in Depth with a physical castl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83360" y="1560706"/>
            <a:ext cx="4330367" cy="25403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Confidentiality, Integrity, Availability (The CIA Triad)</a:t>
            </a:r>
            <a:endParaRPr/>
          </a:p>
        </p:txBody>
      </p:sp>
      <p:sp>
        <p:nvSpPr>
          <p:cNvPr id="229" name="Google Shape;229;p3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3365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CIA Triad is used by cyber professionals to implement security practices:</a:t>
            </a:r>
            <a:endParaRPr/>
          </a:p>
          <a:p>
            <a:pPr marL="914400" lvl="1" indent="-3175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400"/>
              <a:buChar char="○"/>
            </a:pPr>
            <a:r>
              <a:rPr lang="en" b="1"/>
              <a:t>C</a:t>
            </a:r>
            <a:r>
              <a:rPr lang="en"/>
              <a:t>onfidentiality</a:t>
            </a:r>
            <a:endParaRPr/>
          </a:p>
          <a:p>
            <a:pPr marL="914400" lvl="1" indent="-3175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400"/>
              <a:buChar char="○"/>
            </a:pPr>
            <a:r>
              <a:rPr lang="en" b="1"/>
              <a:t>I</a:t>
            </a:r>
            <a:r>
              <a:rPr lang="en"/>
              <a:t>ntegrity</a:t>
            </a:r>
            <a:endParaRPr/>
          </a:p>
          <a:p>
            <a:pPr marL="914400" lvl="1" indent="-3175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400"/>
              <a:buChar char="○"/>
            </a:pPr>
            <a:r>
              <a:rPr lang="en" b="1"/>
              <a:t>A</a:t>
            </a:r>
            <a:r>
              <a:rPr lang="en"/>
              <a:t>vailability</a:t>
            </a:r>
            <a:endParaRPr/>
          </a:p>
        </p:txBody>
      </p:sp>
      <p:pic>
        <p:nvPicPr>
          <p:cNvPr id="230" name="Google Shape;230;p33" descr="CIA Triad Triangle, each side representing  a part of the tria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88589" y="1202116"/>
            <a:ext cx="3481672" cy="29721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Confidentiality </a:t>
            </a:r>
            <a:endParaRPr/>
          </a:p>
        </p:txBody>
      </p:sp>
      <p:sp>
        <p:nvSpPr>
          <p:cNvPr id="236" name="Google Shape;236;p3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assurance that unauthorized personnel do not obtain access to private information and that legitimate users don’t access information they are not authorized to access 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How do we protect the confidentiality of data? (Hint →)</a:t>
            </a:r>
            <a:endParaRPr/>
          </a:p>
        </p:txBody>
      </p:sp>
      <p:pic>
        <p:nvPicPr>
          <p:cNvPr id="237" name="Google Shape;23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29625" y="1192663"/>
            <a:ext cx="3336023" cy="33360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Integrity</a:t>
            </a:r>
            <a:endParaRPr/>
          </a:p>
        </p:txBody>
      </p:sp>
      <p:sp>
        <p:nvSpPr>
          <p:cNvPr id="243" name="Google Shape;243;p3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assurance that data may be modified only through an authorized mechanism 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Unauthorized users altering data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Authorized users making unauthorized changes to data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Data being altered through an unauthorized mechanism 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How do we protect the integrity of data?</a:t>
            </a:r>
            <a:endParaRPr/>
          </a:p>
        </p:txBody>
      </p:sp>
      <p:pic>
        <p:nvPicPr>
          <p:cNvPr id="244" name="Google Shape;24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78050" y="907900"/>
            <a:ext cx="1809865" cy="140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74441" y="2043725"/>
            <a:ext cx="1641234" cy="140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24400" y="2733450"/>
            <a:ext cx="2097642" cy="18354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Availability </a:t>
            </a:r>
            <a:endParaRPr/>
          </a:p>
        </p:txBody>
      </p:sp>
      <p:sp>
        <p:nvSpPr>
          <p:cNvPr id="252" name="Google Shape;252;p3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ability of authorized users to access an organization’s data for legitimate purposes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Information is not helpful if it can’t be accessed!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What could affect the availability of information for an organization? </a:t>
            </a:r>
            <a:endParaRPr/>
          </a:p>
        </p:txBody>
      </p:sp>
      <p:pic>
        <p:nvPicPr>
          <p:cNvPr id="253" name="Google Shape;253;p36" descr="CIA Triad Triangle, each side representing  a part of the tria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88589" y="1202116"/>
            <a:ext cx="3481672" cy="29721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Disclosure, Alteration, Denial (The DAD Triad)</a:t>
            </a:r>
            <a:endParaRPr/>
          </a:p>
        </p:txBody>
      </p:sp>
      <p:sp>
        <p:nvSpPr>
          <p:cNvPr id="259" name="Google Shape;259;p3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20000"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DAD Triad outline the 3 primary mechanisms used against an organization's information security 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b="1"/>
              <a:t>D</a:t>
            </a:r>
            <a:r>
              <a:rPr lang="en"/>
              <a:t>isclosure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Occurs when unauthorized individuals gain access to confidential information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b="1"/>
              <a:t>A</a:t>
            </a:r>
            <a:r>
              <a:rPr lang="en"/>
              <a:t>lteration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When integrity of data is compromised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b="1"/>
              <a:t>D</a:t>
            </a:r>
            <a:r>
              <a:rPr lang="en"/>
              <a:t>enial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Prevents authorized users from accessing a system </a:t>
            </a:r>
            <a:endParaRPr/>
          </a:p>
        </p:txBody>
      </p:sp>
      <p:pic>
        <p:nvPicPr>
          <p:cNvPr id="260" name="Google Shape;26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24950" y="1568362"/>
            <a:ext cx="3191649" cy="2584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“Think like an Adversary” for a second …</a:t>
            </a:r>
            <a:endParaRPr/>
          </a:p>
        </p:txBody>
      </p:sp>
      <p:sp>
        <p:nvSpPr>
          <p:cNvPr id="266" name="Google Shape;266;p3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Identify what part of the DAD Triad each statement most aligns to: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If you were to get into the class registration system and remove all students from CIS 377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Alteration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If you publish the formula for Coca-Cola on Reddit 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Disclosure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If you were to flood a network with so many requests it is unable to handle regular traffic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Denial	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are we going to learn in this class?</a:t>
            </a:r>
            <a:endParaRPr/>
          </a:p>
        </p:txBody>
      </p:sp>
      <p:sp>
        <p:nvSpPr>
          <p:cNvPr id="272" name="Google Shape;272;p3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Cybersecurity Careers 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Legal, Ethics, and Cyber War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Network/Network Security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Cyber Attacks/Defenses 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Identity, Authentication &amp; Access Control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Social Engineering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Cryptography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Software Security and Software Supply Chain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Risk Management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Digital Forensics 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Incident Response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 to your Alphabet Soup …</a:t>
            </a:r>
            <a:endParaRPr/>
          </a:p>
        </p:txBody>
      </p:sp>
      <p:sp>
        <p:nvSpPr>
          <p:cNvPr id="284" name="Google Shape;284;p4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CISA - Cybersecurity and Infrastructure Security Agency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PII - Personally Identifiable Information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CIA - Confidentiality, Integrity, Availability 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DAD - Disclosure, Alteration, Denial 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cybersecurity? </a:t>
            </a:r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What comes to your mind when you think of cybersecurity?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cybersecurity? </a:t>
            </a:r>
            <a:endParaRPr/>
          </a:p>
        </p:txBody>
      </p:sp>
      <p:sp>
        <p:nvSpPr>
          <p:cNvPr id="73" name="Google Shape;73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highlight>
                  <a:srgbClr val="FFFFFF"/>
                </a:highlight>
              </a:rPr>
              <a:t>Cybersecurity is the art of protecting networks, devices, and data from unauthorized access or criminal use and the practice of ensuring confidentiality, integrity, and availability of information. - (CISA, 2021)</a:t>
            </a:r>
            <a:endParaRPr/>
          </a:p>
          <a:p>
            <a:pPr marL="914400" lvl="1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CISA = Cybersecurity and Infrastructure Security Agency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1"/>
              <a:t>Networks</a:t>
            </a:r>
            <a:r>
              <a:rPr lang="en"/>
              <a:t> include: wired and wireless networks</a:t>
            </a:r>
            <a:endParaRPr/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1"/>
              <a:t>Devices </a:t>
            </a:r>
            <a:r>
              <a:rPr lang="en"/>
              <a:t>include: laptops, workstations, cellphones, smart watches, medical devices, cars, fridges, garage doors, card readers, tablets, etc. </a:t>
            </a:r>
            <a:endParaRPr/>
          </a:p>
          <a:p>
            <a:pPr marL="914400" lvl="1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Really anything that can connect to a network!</a:t>
            </a:r>
            <a:endParaRPr/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1"/>
              <a:t>Data</a:t>
            </a:r>
            <a:r>
              <a:rPr lang="en"/>
              <a:t> can include: PII (Personally Identifiable Information), financial, medical, location, shopping habits, social media profiles, contracts, etc.</a:t>
            </a:r>
            <a:endParaRPr/>
          </a:p>
        </p:txBody>
      </p:sp>
      <p:sp>
        <p:nvSpPr>
          <p:cNvPr id="74" name="Google Shape;74;p16"/>
          <p:cNvSpPr txBox="1"/>
          <p:nvPr/>
        </p:nvSpPr>
        <p:spPr>
          <a:xfrm>
            <a:off x="391800" y="4778575"/>
            <a:ext cx="8350500" cy="2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https://www.cisa.gov/news-events/news/what-cybersecurity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does cybersecurity include?</a:t>
            </a:r>
            <a:endParaRPr/>
          </a:p>
        </p:txBody>
      </p:sp>
      <p:sp>
        <p:nvSpPr>
          <p:cNvPr id="80" name="Google Shape;80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Which majors should learn about cybersecurity? Why?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What does cybersecurity include?</a:t>
            </a:r>
            <a:endParaRPr/>
          </a:p>
        </p:txBody>
      </p:sp>
      <p:sp>
        <p:nvSpPr>
          <p:cNvPr id="86" name="Google Shape;86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Cybersecurity is often described as an interdisciplinary or multidisciplinary field because it borrows from many fields like: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Computer Science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Information Technology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Psychology 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Military Science 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Project Management 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Sociology 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And many others 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Where did cybersecurity come from?</a:t>
            </a:r>
            <a:endParaRPr/>
          </a:p>
        </p:txBody>
      </p:sp>
      <p:grpSp>
        <p:nvGrpSpPr>
          <p:cNvPr id="92" name="Google Shape;92;p19"/>
          <p:cNvGrpSpPr/>
          <p:nvPr/>
        </p:nvGrpSpPr>
        <p:grpSpPr>
          <a:xfrm>
            <a:off x="112246" y="1260324"/>
            <a:ext cx="2297111" cy="2744003"/>
            <a:chOff x="1083025" y="1574025"/>
            <a:chExt cx="1834900" cy="2201013"/>
          </a:xfrm>
        </p:grpSpPr>
        <p:sp>
          <p:nvSpPr>
            <p:cNvPr id="93" name="Google Shape;93;p19"/>
            <p:cNvSpPr txBox="1"/>
            <p:nvPr/>
          </p:nvSpPr>
          <p:spPr>
            <a:xfrm>
              <a:off x="1604274" y="1574025"/>
              <a:ext cx="624300" cy="24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2100"/>
                </a:spcAft>
                <a:buNone/>
              </a:pPr>
              <a:r>
                <a:rPr lang="en" sz="1100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rPr>
                <a:t>1960s</a:t>
              </a:r>
              <a:endParaRPr sz="1100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4" name="Google Shape;94;p19"/>
            <p:cNvSpPr txBox="1"/>
            <p:nvPr/>
          </p:nvSpPr>
          <p:spPr>
            <a:xfrm>
              <a:off x="1247877" y="3328638"/>
              <a:ext cx="1505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b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 b="1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rPr>
                <a:t>Physically Secure Cyber Assets</a:t>
              </a:r>
              <a:endParaRPr sz="1300" b="1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1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 b="1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rPr>
                <a:t>“Lock the door behind you”</a:t>
              </a:r>
              <a:endParaRPr sz="1300" b="1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95" name="Google Shape;95;p19"/>
            <p:cNvCxnSpPr/>
            <p:nvPr/>
          </p:nvCxnSpPr>
          <p:spPr>
            <a:xfrm>
              <a:off x="2180202" y="1695421"/>
              <a:ext cx="718500" cy="741900"/>
            </a:xfrm>
            <a:prstGeom prst="straightConnector1">
              <a:avLst/>
            </a:prstGeom>
            <a:noFill/>
            <a:ln w="9525" cap="flat" cmpd="sng">
              <a:solidFill>
                <a:srgbClr val="0D5DDF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6" name="Google Shape;96;p19"/>
            <p:cNvSpPr/>
            <p:nvPr/>
          </p:nvSpPr>
          <p:spPr>
            <a:xfrm flipH="1">
              <a:off x="1083025" y="2306625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rgbClr val="0D5DD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900"/>
                <a:t>  </a:t>
              </a:r>
              <a:endParaRPr sz="1900"/>
            </a:p>
          </p:txBody>
        </p:sp>
        <p:sp>
          <p:nvSpPr>
            <p:cNvPr id="97" name="Google Shape;97;p19"/>
            <p:cNvSpPr/>
            <p:nvPr/>
          </p:nvSpPr>
          <p:spPr>
            <a:xfrm>
              <a:off x="1083125" y="2460449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rgbClr val="0944A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" name="Google Shape;98;p19"/>
          <p:cNvGrpSpPr/>
          <p:nvPr/>
        </p:nvGrpSpPr>
        <p:grpSpPr>
          <a:xfrm>
            <a:off x="2251739" y="1260324"/>
            <a:ext cx="2297111" cy="3188103"/>
            <a:chOff x="1083025" y="1574025"/>
            <a:chExt cx="1834900" cy="2557233"/>
          </a:xfrm>
        </p:grpSpPr>
        <p:sp>
          <p:nvSpPr>
            <p:cNvPr id="99" name="Google Shape;99;p19"/>
            <p:cNvSpPr txBox="1"/>
            <p:nvPr/>
          </p:nvSpPr>
          <p:spPr>
            <a:xfrm>
              <a:off x="1604274" y="1574025"/>
              <a:ext cx="624300" cy="24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2100"/>
                </a:spcAft>
                <a:buNone/>
              </a:pPr>
              <a:r>
                <a:rPr lang="en" sz="1100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rPr>
                <a:t>1970s</a:t>
              </a:r>
              <a:endParaRPr sz="1100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0" name="Google Shape;100;p19"/>
            <p:cNvSpPr txBox="1"/>
            <p:nvPr/>
          </p:nvSpPr>
          <p:spPr>
            <a:xfrm>
              <a:off x="1249365" y="3684858"/>
              <a:ext cx="1505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b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 b="1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rPr>
                <a:t>Networks need to be secured as well</a:t>
              </a:r>
              <a:endParaRPr sz="1300" b="1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1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 b="1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rPr>
                <a:t>ARPANET, the first public packet switched network, was launched in 1969</a:t>
              </a:r>
              <a:endParaRPr sz="1300" b="1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101" name="Google Shape;101;p19"/>
            <p:cNvCxnSpPr/>
            <p:nvPr/>
          </p:nvCxnSpPr>
          <p:spPr>
            <a:xfrm>
              <a:off x="2180202" y="1695421"/>
              <a:ext cx="718500" cy="741900"/>
            </a:xfrm>
            <a:prstGeom prst="straightConnector1">
              <a:avLst/>
            </a:prstGeom>
            <a:noFill/>
            <a:ln w="9525" cap="flat" cmpd="sng">
              <a:solidFill>
                <a:srgbClr val="0D5DDF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2" name="Google Shape;102;p19"/>
            <p:cNvSpPr/>
            <p:nvPr/>
          </p:nvSpPr>
          <p:spPr>
            <a:xfrm flipH="1">
              <a:off x="1083025" y="2306625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rgbClr val="0D5DD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900"/>
                <a:t>  </a:t>
              </a:r>
              <a:endParaRPr sz="1900"/>
            </a:p>
          </p:txBody>
        </p:sp>
        <p:sp>
          <p:nvSpPr>
            <p:cNvPr id="103" name="Google Shape;103;p19"/>
            <p:cNvSpPr/>
            <p:nvPr/>
          </p:nvSpPr>
          <p:spPr>
            <a:xfrm>
              <a:off x="1083125" y="2460449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rgbClr val="0944A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" name="Google Shape;104;p19"/>
          <p:cNvGrpSpPr/>
          <p:nvPr/>
        </p:nvGrpSpPr>
        <p:grpSpPr>
          <a:xfrm>
            <a:off x="4394859" y="1259438"/>
            <a:ext cx="2297111" cy="3187231"/>
            <a:chOff x="1083025" y="1574025"/>
            <a:chExt cx="1834900" cy="2556534"/>
          </a:xfrm>
        </p:grpSpPr>
        <p:sp>
          <p:nvSpPr>
            <p:cNvPr id="105" name="Google Shape;105;p19"/>
            <p:cNvSpPr txBox="1"/>
            <p:nvPr/>
          </p:nvSpPr>
          <p:spPr>
            <a:xfrm>
              <a:off x="1604274" y="1574025"/>
              <a:ext cx="624300" cy="24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2100"/>
                </a:spcAft>
                <a:buNone/>
              </a:pPr>
              <a:r>
                <a:rPr lang="en" sz="1100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rPr>
                <a:t>1980s</a:t>
              </a:r>
              <a:endParaRPr sz="1100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6" name="Google Shape;106;p19"/>
            <p:cNvSpPr txBox="1"/>
            <p:nvPr/>
          </p:nvSpPr>
          <p:spPr>
            <a:xfrm>
              <a:off x="1248632" y="3684159"/>
              <a:ext cx="1505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b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 b="1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rPr>
                <a:t>Cyber Attacks can be launched against key infrastructure</a:t>
              </a:r>
              <a:endParaRPr sz="1300" b="1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1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 b="1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rPr>
                <a:t>Prompted the Computer Security Act of 1987</a:t>
              </a:r>
              <a:endParaRPr sz="1300" b="1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107" name="Google Shape;107;p19"/>
            <p:cNvCxnSpPr/>
            <p:nvPr/>
          </p:nvCxnSpPr>
          <p:spPr>
            <a:xfrm>
              <a:off x="2180202" y="1695421"/>
              <a:ext cx="718500" cy="741900"/>
            </a:xfrm>
            <a:prstGeom prst="straightConnector1">
              <a:avLst/>
            </a:prstGeom>
            <a:noFill/>
            <a:ln w="9525" cap="flat" cmpd="sng">
              <a:solidFill>
                <a:srgbClr val="C2C2C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8" name="Google Shape;108;p19"/>
            <p:cNvSpPr/>
            <p:nvPr/>
          </p:nvSpPr>
          <p:spPr>
            <a:xfrm flipH="1">
              <a:off x="1083025" y="2306625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rgbClr val="C2C2C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900">
                  <a:solidFill>
                    <a:srgbClr val="0C58D3"/>
                  </a:solidFill>
                  <a:highlight>
                    <a:srgbClr val="0C58D3"/>
                  </a:highlight>
                </a:rPr>
                <a:t>  </a:t>
              </a:r>
              <a:endParaRPr sz="1900">
                <a:solidFill>
                  <a:srgbClr val="0C58D3"/>
                </a:solidFill>
                <a:highlight>
                  <a:srgbClr val="0C58D3"/>
                </a:highlight>
              </a:endParaRPr>
            </a:p>
          </p:txBody>
        </p:sp>
        <p:sp>
          <p:nvSpPr>
            <p:cNvPr id="109" name="Google Shape;109;p19"/>
            <p:cNvSpPr/>
            <p:nvPr/>
          </p:nvSpPr>
          <p:spPr>
            <a:xfrm>
              <a:off x="1083125" y="2460449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rgbClr val="85858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" name="Google Shape;110;p19"/>
          <p:cNvGrpSpPr/>
          <p:nvPr/>
        </p:nvGrpSpPr>
        <p:grpSpPr>
          <a:xfrm>
            <a:off x="6539753" y="1259415"/>
            <a:ext cx="2297111" cy="3392776"/>
            <a:chOff x="1083025" y="1574018"/>
            <a:chExt cx="1834900" cy="2721405"/>
          </a:xfrm>
        </p:grpSpPr>
        <p:sp>
          <p:nvSpPr>
            <p:cNvPr id="111" name="Google Shape;111;p19"/>
            <p:cNvSpPr txBox="1"/>
            <p:nvPr/>
          </p:nvSpPr>
          <p:spPr>
            <a:xfrm>
              <a:off x="1235820" y="1574018"/>
              <a:ext cx="992700" cy="24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2100"/>
                </a:spcAft>
                <a:buNone/>
              </a:pPr>
              <a:r>
                <a:rPr lang="en" sz="1100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rPr>
                <a:t>1990s</a:t>
              </a:r>
              <a:endParaRPr sz="1100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2" name="Google Shape;112;p19"/>
            <p:cNvSpPr txBox="1"/>
            <p:nvPr/>
          </p:nvSpPr>
          <p:spPr>
            <a:xfrm>
              <a:off x="1247982" y="3849023"/>
              <a:ext cx="1505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b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 b="1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rPr>
                <a:t>Cyber Attacks can be launched against anything or anyone that is connected to the internet. </a:t>
              </a:r>
              <a:endParaRPr sz="1300" b="1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1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300" b="1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rPr>
                <a:t>Presidential Decision Directive 63 in 1998</a:t>
              </a:r>
              <a:endParaRPr sz="1300" b="1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113" name="Google Shape;113;p19"/>
            <p:cNvCxnSpPr/>
            <p:nvPr/>
          </p:nvCxnSpPr>
          <p:spPr>
            <a:xfrm>
              <a:off x="2180202" y="1695421"/>
              <a:ext cx="718500" cy="741900"/>
            </a:xfrm>
            <a:prstGeom prst="straightConnector1">
              <a:avLst/>
            </a:prstGeom>
            <a:noFill/>
            <a:ln w="9525" cap="flat" cmpd="sng">
              <a:solidFill>
                <a:srgbClr val="C2C2C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14" name="Google Shape;114;p19"/>
            <p:cNvSpPr/>
            <p:nvPr/>
          </p:nvSpPr>
          <p:spPr>
            <a:xfrm flipH="1">
              <a:off x="1083025" y="2306625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rgbClr val="C2C2C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900"/>
                <a:t>  </a:t>
              </a:r>
              <a:endParaRPr sz="1900"/>
            </a:p>
          </p:txBody>
        </p:sp>
        <p:sp>
          <p:nvSpPr>
            <p:cNvPr id="115" name="Google Shape;115;p19"/>
            <p:cNvSpPr/>
            <p:nvPr/>
          </p:nvSpPr>
          <p:spPr>
            <a:xfrm>
              <a:off x="1083125" y="2460449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rgbClr val="85858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Where did cybersecurity come from?</a:t>
            </a:r>
            <a:endParaRPr/>
          </a:p>
        </p:txBody>
      </p:sp>
      <p:grpSp>
        <p:nvGrpSpPr>
          <p:cNvPr id="121" name="Google Shape;121;p20"/>
          <p:cNvGrpSpPr/>
          <p:nvPr/>
        </p:nvGrpSpPr>
        <p:grpSpPr>
          <a:xfrm>
            <a:off x="112246" y="1260324"/>
            <a:ext cx="2297111" cy="3050603"/>
            <a:chOff x="1083025" y="1574025"/>
            <a:chExt cx="1834900" cy="2446942"/>
          </a:xfrm>
        </p:grpSpPr>
        <p:sp>
          <p:nvSpPr>
            <p:cNvPr id="122" name="Google Shape;122;p20"/>
            <p:cNvSpPr txBox="1"/>
            <p:nvPr/>
          </p:nvSpPr>
          <p:spPr>
            <a:xfrm>
              <a:off x="1604274" y="1574025"/>
              <a:ext cx="624300" cy="24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2100"/>
                </a:spcAft>
                <a:buNone/>
              </a:pPr>
              <a:r>
                <a:rPr lang="en" sz="1100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rPr>
                <a:t>2000s</a:t>
              </a:r>
              <a:endParaRPr sz="1100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3" name="Google Shape;123;p20"/>
            <p:cNvSpPr txBox="1"/>
            <p:nvPr/>
          </p:nvSpPr>
          <p:spPr>
            <a:xfrm>
              <a:off x="1247877" y="3574567"/>
              <a:ext cx="1505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b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 b="1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rPr>
                <a:t>Data shared on the internet was a target</a:t>
              </a:r>
              <a:endParaRPr sz="1300" b="1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1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 b="1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rPr>
                <a:t>Large data breaches began to affect millions</a:t>
              </a:r>
              <a:endParaRPr sz="1300" b="1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124" name="Google Shape;124;p20"/>
            <p:cNvCxnSpPr/>
            <p:nvPr/>
          </p:nvCxnSpPr>
          <p:spPr>
            <a:xfrm>
              <a:off x="2180202" y="1695421"/>
              <a:ext cx="718500" cy="741900"/>
            </a:xfrm>
            <a:prstGeom prst="straightConnector1">
              <a:avLst/>
            </a:prstGeom>
            <a:noFill/>
            <a:ln w="9525" cap="flat" cmpd="sng">
              <a:solidFill>
                <a:srgbClr val="0D5DDF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25" name="Google Shape;125;p20"/>
            <p:cNvSpPr/>
            <p:nvPr/>
          </p:nvSpPr>
          <p:spPr>
            <a:xfrm flipH="1">
              <a:off x="1083025" y="2306625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rgbClr val="0D5DD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900"/>
                <a:t>  </a:t>
              </a:r>
              <a:endParaRPr sz="1900"/>
            </a:p>
          </p:txBody>
        </p:sp>
        <p:sp>
          <p:nvSpPr>
            <p:cNvPr id="126" name="Google Shape;126;p20"/>
            <p:cNvSpPr/>
            <p:nvPr/>
          </p:nvSpPr>
          <p:spPr>
            <a:xfrm>
              <a:off x="1083125" y="2460449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rgbClr val="0944A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7" name="Google Shape;127;p20"/>
          <p:cNvGrpSpPr/>
          <p:nvPr/>
        </p:nvGrpSpPr>
        <p:grpSpPr>
          <a:xfrm>
            <a:off x="2141204" y="1260326"/>
            <a:ext cx="2533997" cy="4117653"/>
            <a:chOff x="1083025" y="1574025"/>
            <a:chExt cx="1834900" cy="3302842"/>
          </a:xfrm>
        </p:grpSpPr>
        <p:sp>
          <p:nvSpPr>
            <p:cNvPr id="128" name="Google Shape;128;p20"/>
            <p:cNvSpPr txBox="1"/>
            <p:nvPr/>
          </p:nvSpPr>
          <p:spPr>
            <a:xfrm>
              <a:off x="1604274" y="1574025"/>
              <a:ext cx="624300" cy="24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2100"/>
                </a:spcAft>
                <a:buNone/>
              </a:pPr>
              <a:r>
                <a:rPr lang="en" sz="1100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rPr>
                <a:t>2010s</a:t>
              </a:r>
              <a:endParaRPr sz="1100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9" name="Google Shape;129;p20"/>
            <p:cNvSpPr txBox="1"/>
            <p:nvPr/>
          </p:nvSpPr>
          <p:spPr>
            <a:xfrm>
              <a:off x="1247877" y="4430467"/>
              <a:ext cx="1505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b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 b="1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rPr>
                <a:t>Data breaches and ransomware continued to be an issue</a:t>
              </a:r>
              <a:endParaRPr sz="1300" b="1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1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 b="1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rPr>
                <a:t>2011 Sony is affected by a breach of 77 million users PII</a:t>
              </a:r>
              <a:endParaRPr sz="1300" b="1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1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 b="1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rPr>
                <a:t>CISA was created in 2018</a:t>
              </a:r>
              <a:endParaRPr sz="1300" b="1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1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130" name="Google Shape;130;p20"/>
            <p:cNvCxnSpPr/>
            <p:nvPr/>
          </p:nvCxnSpPr>
          <p:spPr>
            <a:xfrm>
              <a:off x="2180202" y="1695421"/>
              <a:ext cx="718500" cy="741900"/>
            </a:xfrm>
            <a:prstGeom prst="straightConnector1">
              <a:avLst/>
            </a:prstGeom>
            <a:noFill/>
            <a:ln w="9525" cap="flat" cmpd="sng">
              <a:solidFill>
                <a:srgbClr val="0D5DDF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31" name="Google Shape;131;p20"/>
            <p:cNvSpPr/>
            <p:nvPr/>
          </p:nvSpPr>
          <p:spPr>
            <a:xfrm flipH="1">
              <a:off x="1083025" y="2306625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rgbClr val="0D5DD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900"/>
                <a:t>  </a:t>
              </a:r>
              <a:endParaRPr sz="1900"/>
            </a:p>
          </p:txBody>
        </p:sp>
        <p:sp>
          <p:nvSpPr>
            <p:cNvPr id="132" name="Google Shape;132;p20"/>
            <p:cNvSpPr/>
            <p:nvPr/>
          </p:nvSpPr>
          <p:spPr>
            <a:xfrm>
              <a:off x="1083125" y="2460449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rgbClr val="0944A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3" name="Google Shape;133;p20"/>
          <p:cNvGrpSpPr/>
          <p:nvPr/>
        </p:nvGrpSpPr>
        <p:grpSpPr>
          <a:xfrm>
            <a:off x="4394859" y="1259450"/>
            <a:ext cx="2297111" cy="3187218"/>
            <a:chOff x="1083025" y="1574035"/>
            <a:chExt cx="1834900" cy="2556524"/>
          </a:xfrm>
        </p:grpSpPr>
        <p:sp>
          <p:nvSpPr>
            <p:cNvPr id="134" name="Google Shape;134;p20"/>
            <p:cNvSpPr txBox="1"/>
            <p:nvPr/>
          </p:nvSpPr>
          <p:spPr>
            <a:xfrm>
              <a:off x="1306978" y="1574035"/>
              <a:ext cx="921600" cy="24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2100"/>
                </a:spcAft>
                <a:buNone/>
              </a:pPr>
              <a:r>
                <a:rPr lang="en" sz="1100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rPr>
                <a:t>2020s-Current</a:t>
              </a:r>
              <a:endParaRPr sz="1100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5" name="Google Shape;135;p20"/>
            <p:cNvSpPr txBox="1"/>
            <p:nvPr/>
          </p:nvSpPr>
          <p:spPr>
            <a:xfrm>
              <a:off x="1248632" y="3684159"/>
              <a:ext cx="1505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b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 b="1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rPr>
                <a:t>Ransomware can bring critical infrastructure to a halt </a:t>
              </a:r>
              <a:endParaRPr sz="1300" b="1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1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1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136" name="Google Shape;136;p20"/>
            <p:cNvCxnSpPr/>
            <p:nvPr/>
          </p:nvCxnSpPr>
          <p:spPr>
            <a:xfrm>
              <a:off x="2180202" y="1695421"/>
              <a:ext cx="718500" cy="741900"/>
            </a:xfrm>
            <a:prstGeom prst="straightConnector1">
              <a:avLst/>
            </a:prstGeom>
            <a:noFill/>
            <a:ln w="9525" cap="flat" cmpd="sng">
              <a:solidFill>
                <a:srgbClr val="C2C2C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37" name="Google Shape;137;p20"/>
            <p:cNvSpPr/>
            <p:nvPr/>
          </p:nvSpPr>
          <p:spPr>
            <a:xfrm flipH="1">
              <a:off x="1083025" y="2306625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rgbClr val="C2C2C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900">
                  <a:solidFill>
                    <a:srgbClr val="0C58D3"/>
                  </a:solidFill>
                  <a:highlight>
                    <a:srgbClr val="0C58D3"/>
                  </a:highlight>
                </a:rPr>
                <a:t>  </a:t>
              </a:r>
              <a:endParaRPr sz="1900">
                <a:solidFill>
                  <a:srgbClr val="0C58D3"/>
                </a:solidFill>
                <a:highlight>
                  <a:srgbClr val="0C58D3"/>
                </a:highlight>
              </a:endParaRPr>
            </a:p>
          </p:txBody>
        </p:sp>
        <p:sp>
          <p:nvSpPr>
            <p:cNvPr id="138" name="Google Shape;138;p20"/>
            <p:cNvSpPr/>
            <p:nvPr/>
          </p:nvSpPr>
          <p:spPr>
            <a:xfrm>
              <a:off x="1083125" y="2460449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rgbClr val="85858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9" name="Google Shape;139;p20"/>
          <p:cNvSpPr txBox="1"/>
          <p:nvPr/>
        </p:nvSpPr>
        <p:spPr>
          <a:xfrm>
            <a:off x="6691975" y="988825"/>
            <a:ext cx="2393700" cy="38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Emerging Threats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Artificial Intelligence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Software Supply Chain Attacks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Lack of cybersecurity professionals: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https://www.cyberseek.org/heatmap.html</a:t>
            </a:r>
            <a:r>
              <a:rPr lang="en"/>
              <a:t> 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State-sponsored cyber warfare 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are we protecting? </a:t>
            </a:r>
            <a:endParaRPr/>
          </a:p>
        </p:txBody>
      </p:sp>
      <p:sp>
        <p:nvSpPr>
          <p:cNvPr id="145" name="Google Shape;145;p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Identity 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Devices 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Data 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Critical Infrastructure 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1161</Words>
  <Application>Microsoft Macintosh PowerPoint</Application>
  <PresentationFormat>On-screen Show (16:9)</PresentationFormat>
  <Paragraphs>192</Paragraphs>
  <Slides>28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Roboto</vt:lpstr>
      <vt:lpstr>Arial</vt:lpstr>
      <vt:lpstr>Calibri</vt:lpstr>
      <vt:lpstr>Simple Light</vt:lpstr>
      <vt:lpstr>Introduction to Cybersecurity</vt:lpstr>
      <vt:lpstr>Learning Outcomes</vt:lpstr>
      <vt:lpstr>What is cybersecurity? </vt:lpstr>
      <vt:lpstr>What is cybersecurity? </vt:lpstr>
      <vt:lpstr>What does cybersecurity include?</vt:lpstr>
      <vt:lpstr>What does cybersecurity include?</vt:lpstr>
      <vt:lpstr>Where did cybersecurity come from?</vt:lpstr>
      <vt:lpstr>Where did cybersecurity come from?</vt:lpstr>
      <vt:lpstr>What are we protecting? </vt:lpstr>
      <vt:lpstr>PowerPoint Presentation</vt:lpstr>
      <vt:lpstr>Identity </vt:lpstr>
      <vt:lpstr>Devices</vt:lpstr>
      <vt:lpstr>Data</vt:lpstr>
      <vt:lpstr>Critical Infrastructure </vt:lpstr>
      <vt:lpstr>Recent Cyber Attack on Critical Infrastructure </vt:lpstr>
      <vt:lpstr>How can organizations look at cybersecurity? </vt:lpstr>
      <vt:lpstr>Cybersecurity Principles</vt:lpstr>
      <vt:lpstr>Keep it simple (KISS)</vt:lpstr>
      <vt:lpstr>PowerPoint Presentation</vt:lpstr>
      <vt:lpstr>Defense in Depth</vt:lpstr>
      <vt:lpstr>Confidentiality, Integrity, Availability (The CIA Triad)</vt:lpstr>
      <vt:lpstr>Confidentiality </vt:lpstr>
      <vt:lpstr>Integrity</vt:lpstr>
      <vt:lpstr>Availability </vt:lpstr>
      <vt:lpstr>Disclosure, Alteration, Denial (The DAD Triad)</vt:lpstr>
      <vt:lpstr>Let’s “Think like an Adversary” for a second …</vt:lpstr>
      <vt:lpstr>What are we going to learn in this class?</vt:lpstr>
      <vt:lpstr>Add to your Alphabet Soup …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Cybersecurity</dc:title>
  <cp:lastModifiedBy>Zaleppa, Paige A.</cp:lastModifiedBy>
  <cp:revision>2</cp:revision>
  <dcterms:modified xsi:type="dcterms:W3CDTF">2023-09-18T13:39:35Z</dcterms:modified>
</cp:coreProperties>
</file>